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6157"/>
    <a:srgbClr val="956E81"/>
    <a:srgbClr val="BC6433"/>
    <a:srgbClr val="7B9284"/>
    <a:srgbClr val="D093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2" autoAdjust="0"/>
    <p:restoredTop sz="94671"/>
  </p:normalViewPr>
  <p:slideViewPr>
    <p:cSldViewPr snapToGrid="0" snapToObjects="1">
      <p:cViewPr varScale="1">
        <p:scale>
          <a:sx n="55" d="100"/>
          <a:sy n="55" d="100"/>
        </p:scale>
        <p:origin x="248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A6984D-AE46-0B42-A4A3-F22A10A4A3D7}"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222805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6984D-AE46-0B42-A4A3-F22A10A4A3D7}"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129074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6984D-AE46-0B42-A4A3-F22A10A4A3D7}"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398953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6984D-AE46-0B42-A4A3-F22A10A4A3D7}"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307267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6984D-AE46-0B42-A4A3-F22A10A4A3D7}"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233525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A6984D-AE46-0B42-A4A3-F22A10A4A3D7}"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519901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A6984D-AE46-0B42-A4A3-F22A10A4A3D7}" type="datetimeFigureOut">
              <a:rPr lang="en-US" smtClean="0"/>
              <a:t>8/8/2017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155613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A6984D-AE46-0B42-A4A3-F22A10A4A3D7}" type="datetimeFigureOut">
              <a:rPr lang="en-US" smtClean="0"/>
              <a:t>8/8/2017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2865198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6984D-AE46-0B42-A4A3-F22A10A4A3D7}" type="datetimeFigureOut">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20097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6984D-AE46-0B42-A4A3-F22A10A4A3D7}"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268698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6984D-AE46-0B42-A4A3-F22A10A4A3D7}"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9E64B-11AD-6C4A-96AE-BD796540FBC1}" type="slidenum">
              <a:rPr lang="en-US" smtClean="0"/>
              <a:t>‹#›</a:t>
            </a:fld>
            <a:endParaRPr lang="en-US"/>
          </a:p>
        </p:txBody>
      </p:sp>
    </p:spTree>
    <p:extLst>
      <p:ext uri="{BB962C8B-B14F-4D97-AF65-F5344CB8AC3E}">
        <p14:creationId xmlns:p14="http://schemas.microsoft.com/office/powerpoint/2010/main" val="176964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A6984D-AE46-0B42-A4A3-F22A10A4A3D7}" type="datetimeFigureOut">
              <a:rPr lang="en-US" smtClean="0"/>
              <a:t>8/8/2017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119E64B-11AD-6C4A-96AE-BD796540FBC1}" type="slidenum">
              <a:rPr lang="en-US" smtClean="0"/>
              <a:t>‹#›</a:t>
            </a:fld>
            <a:endParaRPr lang="en-US"/>
          </a:p>
        </p:txBody>
      </p:sp>
    </p:spTree>
    <p:extLst>
      <p:ext uri="{BB962C8B-B14F-4D97-AF65-F5344CB8AC3E}">
        <p14:creationId xmlns:p14="http://schemas.microsoft.com/office/powerpoint/2010/main" val="141872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06-19 at 6.30.4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111500" cy="4394200"/>
          </a:xfrm>
          <a:prstGeom prst="rect">
            <a:avLst/>
          </a:prstGeom>
        </p:spPr>
      </p:pic>
      <p:sp>
        <p:nvSpPr>
          <p:cNvPr id="5" name="TextBox 4"/>
          <p:cNvSpPr txBox="1"/>
          <p:nvPr/>
        </p:nvSpPr>
        <p:spPr>
          <a:xfrm rot="21313729">
            <a:off x="-430333" y="-45418"/>
            <a:ext cx="3742798" cy="892552"/>
          </a:xfrm>
          <a:prstGeom prst="rect">
            <a:avLst/>
          </a:prstGeom>
          <a:noFill/>
        </p:spPr>
        <p:txBody>
          <a:bodyPr wrap="square" rtlCol="0">
            <a:spAutoFit/>
          </a:bodyPr>
          <a:lstStyle/>
          <a:p>
            <a:pPr algn="ctr"/>
            <a:r>
              <a:rPr lang="en-US" sz="3200" dirty="0" smtClean="0">
                <a:latin typeface="Algerian" panose="04020705040A02060702" pitchFamily="82" charset="0"/>
                <a:ea typeface="Malam" charset="0"/>
                <a:cs typeface="cookies&amp;milk regular"/>
              </a:rPr>
              <a:t> </a:t>
            </a:r>
            <a:r>
              <a:rPr lang="en-US" dirty="0" smtClean="0">
                <a:latin typeface="Algerian" panose="04020705040A02060702" pitchFamily="82" charset="0"/>
                <a:ea typeface="Malam" charset="0"/>
                <a:cs typeface="cookies&amp;milk regular"/>
              </a:rPr>
              <a:t>E n g l </a:t>
            </a:r>
            <a:r>
              <a:rPr lang="en-US" dirty="0" err="1">
                <a:latin typeface="Algerian" panose="04020705040A02060702" pitchFamily="82" charset="0"/>
                <a:ea typeface="Malam" charset="0"/>
                <a:cs typeface="cookies&amp;milk regular"/>
              </a:rPr>
              <a:t>i</a:t>
            </a:r>
            <a:r>
              <a:rPr lang="en-US" dirty="0" smtClean="0">
                <a:latin typeface="Algerian" panose="04020705040A02060702" pitchFamily="82" charset="0"/>
                <a:ea typeface="Malam" charset="0"/>
                <a:cs typeface="cookies&amp;milk regular"/>
              </a:rPr>
              <a:t> s </a:t>
            </a:r>
            <a:r>
              <a:rPr lang="en-US" dirty="0" smtClean="0">
                <a:latin typeface="Algerian" panose="04020705040A02060702" pitchFamily="82" charset="0"/>
                <a:ea typeface="Malam" charset="0"/>
                <a:cs typeface="cookies&amp;milk regular"/>
              </a:rPr>
              <a:t>h</a:t>
            </a:r>
            <a:br>
              <a:rPr lang="en-US" dirty="0" smtClean="0">
                <a:latin typeface="Algerian" panose="04020705040A02060702" pitchFamily="82" charset="0"/>
                <a:ea typeface="Malam" charset="0"/>
                <a:cs typeface="cookies&amp;milk regular"/>
              </a:rPr>
            </a:br>
            <a:r>
              <a:rPr lang="en-US" dirty="0" smtClean="0">
                <a:latin typeface="Algerian" panose="04020705040A02060702" pitchFamily="82" charset="0"/>
                <a:ea typeface="Malam" charset="0"/>
                <a:cs typeface="cookies&amp;milk regular"/>
              </a:rPr>
              <a:t>&amp; Language </a:t>
            </a:r>
            <a:r>
              <a:rPr lang="en-US" dirty="0" err="1" smtClean="0">
                <a:latin typeface="Algerian" panose="04020705040A02060702" pitchFamily="82" charset="0"/>
                <a:ea typeface="Malam" charset="0"/>
                <a:cs typeface="cookies&amp;milk regular"/>
              </a:rPr>
              <a:t>ARts</a:t>
            </a:r>
            <a:endParaRPr lang="en-US" dirty="0">
              <a:latin typeface="Algerian" panose="04020705040A02060702" pitchFamily="82" charset="0"/>
              <a:ea typeface="Malam" charset="0"/>
              <a:cs typeface="cookies&amp;milk regular"/>
            </a:endParaRPr>
          </a:p>
        </p:txBody>
      </p:sp>
      <p:sp>
        <p:nvSpPr>
          <p:cNvPr id="6" name="TextBox 5"/>
          <p:cNvSpPr txBox="1"/>
          <p:nvPr/>
        </p:nvSpPr>
        <p:spPr>
          <a:xfrm>
            <a:off x="400768" y="840502"/>
            <a:ext cx="3294958" cy="646331"/>
          </a:xfrm>
          <a:prstGeom prst="rect">
            <a:avLst/>
          </a:prstGeom>
          <a:noFill/>
        </p:spPr>
        <p:txBody>
          <a:bodyPr wrap="square" rtlCol="0">
            <a:spAutoFit/>
          </a:bodyPr>
          <a:lstStyle/>
          <a:p>
            <a:r>
              <a:rPr lang="en-US" sz="3600" dirty="0" smtClean="0">
                <a:solidFill>
                  <a:schemeClr val="accent3">
                    <a:lumMod val="60000"/>
                    <a:lumOff val="40000"/>
                  </a:schemeClr>
                </a:solidFill>
                <a:latin typeface="Britannic Bold" panose="020B0903060703020204" pitchFamily="34" charset="0"/>
                <a:cs typeface="Malam"/>
              </a:rPr>
              <a:t> Mrs</a:t>
            </a:r>
            <a:r>
              <a:rPr lang="en-US" sz="3600" dirty="0" smtClean="0">
                <a:solidFill>
                  <a:schemeClr val="accent3">
                    <a:lumMod val="60000"/>
                    <a:lumOff val="40000"/>
                  </a:schemeClr>
                </a:solidFill>
                <a:latin typeface="Britannic Bold" panose="020B0903060703020204" pitchFamily="34" charset="0"/>
                <a:cs typeface="Malam"/>
              </a:rPr>
              <a:t>. Krei</a:t>
            </a:r>
            <a:endParaRPr lang="en-US" sz="3600" dirty="0">
              <a:solidFill>
                <a:schemeClr val="accent3">
                  <a:lumMod val="60000"/>
                  <a:lumOff val="40000"/>
                </a:schemeClr>
              </a:solidFill>
              <a:latin typeface="Britannic Bold" panose="020B0903060703020204" pitchFamily="34" charset="0"/>
              <a:cs typeface="Malam"/>
            </a:endParaRPr>
          </a:p>
        </p:txBody>
      </p:sp>
      <p:sp>
        <p:nvSpPr>
          <p:cNvPr id="9" name="TextBox 8"/>
          <p:cNvSpPr txBox="1"/>
          <p:nvPr/>
        </p:nvSpPr>
        <p:spPr>
          <a:xfrm>
            <a:off x="1024403" y="1873400"/>
            <a:ext cx="2213957" cy="646331"/>
          </a:xfrm>
          <a:prstGeom prst="rect">
            <a:avLst/>
          </a:prstGeom>
          <a:noFill/>
        </p:spPr>
        <p:txBody>
          <a:bodyPr wrap="square" rtlCol="0">
            <a:spAutoFit/>
          </a:bodyPr>
          <a:lstStyle/>
          <a:p>
            <a:pPr algn="ctr"/>
            <a:r>
              <a:rPr lang="en-US" b="1" dirty="0" smtClean="0"/>
              <a:t>Email: akrei@usd404.org</a:t>
            </a:r>
            <a:endParaRPr lang="en-US" b="1" dirty="0"/>
          </a:p>
        </p:txBody>
      </p:sp>
      <p:pic>
        <p:nvPicPr>
          <p:cNvPr id="10" name="Picture 9" descr="Screen Shot 2017-06-19 at 6.34.0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1500" y="34856"/>
            <a:ext cx="1092200" cy="1054100"/>
          </a:xfrm>
          <a:prstGeom prst="rect">
            <a:avLst/>
          </a:prstGeom>
        </p:spPr>
      </p:pic>
      <p:sp>
        <p:nvSpPr>
          <p:cNvPr id="11" name="TextBox 10"/>
          <p:cNvSpPr txBox="1"/>
          <p:nvPr/>
        </p:nvSpPr>
        <p:spPr>
          <a:xfrm>
            <a:off x="3646938" y="231663"/>
            <a:ext cx="3498069" cy="584775"/>
          </a:xfrm>
          <a:prstGeom prst="rect">
            <a:avLst/>
          </a:prstGeom>
          <a:noFill/>
        </p:spPr>
        <p:txBody>
          <a:bodyPr wrap="square" rtlCol="0">
            <a:spAutoFit/>
          </a:bodyPr>
          <a:lstStyle/>
          <a:p>
            <a:pPr algn="ctr"/>
            <a:r>
              <a:rPr lang="en-US" sz="3200" dirty="0" smtClean="0">
                <a:latin typeface="Impact" panose="020B0806030902050204" pitchFamily="34" charset="0"/>
                <a:cs typeface="Malam"/>
              </a:rPr>
              <a:t>Class Syllabus</a:t>
            </a:r>
            <a:endParaRPr lang="en-US" sz="3200" dirty="0">
              <a:latin typeface="Impact" panose="020B0806030902050204" pitchFamily="34" charset="0"/>
              <a:cs typeface="Malam"/>
            </a:endParaRPr>
          </a:p>
        </p:txBody>
      </p:sp>
      <p:sp>
        <p:nvSpPr>
          <p:cNvPr id="12" name="TextBox 11"/>
          <p:cNvSpPr txBox="1"/>
          <p:nvPr/>
        </p:nvSpPr>
        <p:spPr>
          <a:xfrm>
            <a:off x="5478057" y="-18308"/>
            <a:ext cx="1769180" cy="400110"/>
          </a:xfrm>
          <a:prstGeom prst="rect">
            <a:avLst/>
          </a:prstGeom>
          <a:noFill/>
        </p:spPr>
        <p:txBody>
          <a:bodyPr wrap="square" rtlCol="0">
            <a:spAutoFit/>
          </a:bodyPr>
          <a:lstStyle/>
          <a:p>
            <a:r>
              <a:rPr lang="en-US" sz="2000" dirty="0" smtClean="0">
                <a:solidFill>
                  <a:srgbClr val="C3D69B"/>
                </a:solidFill>
                <a:latin typeface="Malam"/>
                <a:cs typeface="Malam"/>
              </a:rPr>
              <a:t>2017-2018</a:t>
            </a:r>
            <a:endParaRPr lang="en-US" sz="2000" dirty="0">
              <a:solidFill>
                <a:srgbClr val="C3D69B"/>
              </a:solidFill>
              <a:latin typeface="Malam"/>
              <a:cs typeface="Malam"/>
            </a:endParaRPr>
          </a:p>
        </p:txBody>
      </p:sp>
      <p:pic>
        <p:nvPicPr>
          <p:cNvPr id="14" name="Picture 13" descr="Screen Shot 2017-06-19 at 6.38.28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2120057" y="2080397"/>
            <a:ext cx="2819346" cy="836462"/>
          </a:xfrm>
          <a:prstGeom prst="rect">
            <a:avLst/>
          </a:prstGeom>
        </p:spPr>
      </p:pic>
      <p:sp>
        <p:nvSpPr>
          <p:cNvPr id="16" name="TextBox 15"/>
          <p:cNvSpPr txBox="1"/>
          <p:nvPr/>
        </p:nvSpPr>
        <p:spPr>
          <a:xfrm>
            <a:off x="3913662" y="767675"/>
            <a:ext cx="2964619" cy="3416320"/>
          </a:xfrm>
          <a:prstGeom prst="rect">
            <a:avLst/>
          </a:prstGeom>
          <a:noFill/>
        </p:spPr>
        <p:txBody>
          <a:bodyPr wrap="square" rtlCol="0">
            <a:spAutoFit/>
          </a:bodyPr>
          <a:lstStyle/>
          <a:p>
            <a:r>
              <a:rPr lang="en-US" dirty="0" smtClean="0"/>
              <a:t>6</a:t>
            </a:r>
            <a:r>
              <a:rPr lang="en-US" baseline="30000" dirty="0" smtClean="0"/>
              <a:t>th</a:t>
            </a:r>
            <a:r>
              <a:rPr lang="en-US" dirty="0" smtClean="0"/>
              <a:t> Grade English and Language arts, </a:t>
            </a:r>
            <a:r>
              <a:rPr lang="en-US" i="1" dirty="0" smtClean="0"/>
              <a:t>ELA,</a:t>
            </a:r>
            <a:r>
              <a:rPr lang="en-US" dirty="0" smtClean="0"/>
              <a:t> is a course designed to help students gain knowledge through writing, speaking and study. Students will be engaged readers, listeners, and writers throughout this course. The students will incorporate technology and learn new vocabulary pertaining to Literature.</a:t>
            </a:r>
            <a:endParaRPr lang="en-US" dirty="0"/>
          </a:p>
        </p:txBody>
      </p:sp>
      <p:pic>
        <p:nvPicPr>
          <p:cNvPr id="18" name="Picture 17" descr="Screen Shot 2017-06-19 at 6.41.46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75407" y="6004202"/>
            <a:ext cx="907155" cy="783452"/>
          </a:xfrm>
          <a:prstGeom prst="rect">
            <a:avLst/>
          </a:prstGeom>
        </p:spPr>
      </p:pic>
      <p:pic>
        <p:nvPicPr>
          <p:cNvPr id="21" name="Picture 20" descr="Screen Shot 2017-06-19 at 6.44.59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36" y="4854709"/>
            <a:ext cx="444500" cy="1206500"/>
          </a:xfrm>
          <a:prstGeom prst="rect">
            <a:avLst/>
          </a:prstGeom>
        </p:spPr>
      </p:pic>
      <p:pic>
        <p:nvPicPr>
          <p:cNvPr id="23" name="Picture 22" descr="Screen Shot 2017-06-19 at 6.49.06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6236" y="4266679"/>
            <a:ext cx="3842376" cy="564265"/>
          </a:xfrm>
          <a:prstGeom prst="rect">
            <a:avLst/>
          </a:prstGeom>
        </p:spPr>
      </p:pic>
      <p:sp>
        <p:nvSpPr>
          <p:cNvPr id="26" name="TextBox 25"/>
          <p:cNvSpPr txBox="1"/>
          <p:nvPr/>
        </p:nvSpPr>
        <p:spPr>
          <a:xfrm>
            <a:off x="163913" y="4699231"/>
            <a:ext cx="3895528" cy="1477328"/>
          </a:xfrm>
          <a:prstGeom prst="rect">
            <a:avLst/>
          </a:prstGeom>
          <a:noFill/>
        </p:spPr>
        <p:txBody>
          <a:bodyPr wrap="square" rtlCol="0">
            <a:spAutoFit/>
          </a:bodyPr>
          <a:lstStyle/>
          <a:p>
            <a:pPr marL="285750" lvl="0" indent="-285750" fontAlgn="base">
              <a:buFont typeface="Arial" panose="020B0604020202020204" pitchFamily="34" charset="0"/>
              <a:buChar char="•"/>
            </a:pPr>
            <a:r>
              <a:rPr lang="en-US" b="1" dirty="0" smtClean="0">
                <a:latin typeface="Malam"/>
                <a:cs typeface="Malam"/>
              </a:rPr>
              <a:t>1- 1 inch 3 ring binder </a:t>
            </a:r>
          </a:p>
          <a:p>
            <a:pPr marL="285750" lvl="0" indent="-285750" fontAlgn="base">
              <a:buFont typeface="Arial" panose="020B0604020202020204" pitchFamily="34" charset="0"/>
              <a:buChar char="•"/>
            </a:pPr>
            <a:r>
              <a:rPr lang="en-US" b="1" dirty="0" smtClean="0">
                <a:latin typeface="Malam"/>
                <a:cs typeface="Malam"/>
              </a:rPr>
              <a:t>1 package of loose leaf paper</a:t>
            </a:r>
          </a:p>
          <a:p>
            <a:pPr marL="285750" lvl="0" indent="-285750" fontAlgn="base">
              <a:buFont typeface="Arial" panose="020B0604020202020204" pitchFamily="34" charset="0"/>
              <a:buChar char="•"/>
            </a:pPr>
            <a:r>
              <a:rPr lang="en-US" b="1" dirty="0" smtClean="0">
                <a:latin typeface="Malam"/>
                <a:cs typeface="Malam"/>
              </a:rPr>
              <a:t>Pencil with Eraser</a:t>
            </a:r>
          </a:p>
          <a:p>
            <a:pPr marL="285750" lvl="0" indent="-285750" fontAlgn="base">
              <a:buFont typeface="Arial" panose="020B0604020202020204" pitchFamily="34" charset="0"/>
              <a:buChar char="•"/>
            </a:pPr>
            <a:r>
              <a:rPr lang="en-US" b="1" dirty="0" smtClean="0">
                <a:latin typeface="Malam"/>
                <a:cs typeface="Malam"/>
              </a:rPr>
              <a:t>1- 2 pocket folder with 3 hole punches</a:t>
            </a:r>
            <a:endParaRPr lang="en-US" dirty="0">
              <a:latin typeface="Malam"/>
              <a:cs typeface="Malam"/>
            </a:endParaRPr>
          </a:p>
        </p:txBody>
      </p:sp>
      <p:pic>
        <p:nvPicPr>
          <p:cNvPr id="28" name="Picture 27" descr="Screen Shot 2017-06-19 at 6.44.16 PM.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8659975"/>
            <a:ext cx="6858000" cy="535259"/>
          </a:xfrm>
          <a:prstGeom prst="rect">
            <a:avLst/>
          </a:prstGeom>
        </p:spPr>
      </p:pic>
      <p:pic>
        <p:nvPicPr>
          <p:cNvPr id="29" name="Picture 28" descr="Screen Shot 2017-06-19 at 6.55.59 PM.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83130" y="6305176"/>
            <a:ext cx="1973993" cy="503998"/>
          </a:xfrm>
          <a:prstGeom prst="rect">
            <a:avLst/>
          </a:prstGeom>
        </p:spPr>
      </p:pic>
      <p:pic>
        <p:nvPicPr>
          <p:cNvPr id="30" name="Picture 29" descr="Screen Shot 2017-06-19 at 6.45.08 PM.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6236" y="6787654"/>
            <a:ext cx="215900" cy="1435100"/>
          </a:xfrm>
          <a:prstGeom prst="rect">
            <a:avLst/>
          </a:prstGeom>
        </p:spPr>
      </p:pic>
      <p:sp>
        <p:nvSpPr>
          <p:cNvPr id="31" name="TextBox 30"/>
          <p:cNvSpPr txBox="1"/>
          <p:nvPr/>
        </p:nvSpPr>
        <p:spPr>
          <a:xfrm>
            <a:off x="301021" y="6820651"/>
            <a:ext cx="3768873" cy="1877437"/>
          </a:xfrm>
          <a:prstGeom prst="rect">
            <a:avLst/>
          </a:prstGeom>
          <a:noFill/>
        </p:spPr>
        <p:txBody>
          <a:bodyPr wrap="square" rtlCol="0">
            <a:spAutoFit/>
          </a:bodyPr>
          <a:lstStyle/>
          <a:p>
            <a:r>
              <a:rPr lang="en-US" sz="1400" b="1" dirty="0" smtClean="0">
                <a:latin typeface="Malam"/>
                <a:cs typeface="Malam"/>
              </a:rPr>
              <a:t>Grades will be determined on a total points basis from the following items: daily work, quizzes, test, homework, projects, etc. It is expected that all students turn in their work </a:t>
            </a:r>
            <a:r>
              <a:rPr lang="en-US" sz="1400" b="1" u="sng" dirty="0" smtClean="0">
                <a:latin typeface="Malam"/>
                <a:cs typeface="Malam"/>
              </a:rPr>
              <a:t>completed </a:t>
            </a:r>
            <a:r>
              <a:rPr lang="en-US" sz="1400" b="1" dirty="0" smtClean="0">
                <a:latin typeface="Malam"/>
                <a:cs typeface="Malam"/>
              </a:rPr>
              <a:t>and </a:t>
            </a:r>
            <a:r>
              <a:rPr lang="en-US" sz="1400" b="1" u="sng" dirty="0" smtClean="0">
                <a:latin typeface="Malam"/>
                <a:cs typeface="Malam"/>
              </a:rPr>
              <a:t>on the due date. </a:t>
            </a:r>
            <a:r>
              <a:rPr lang="en-US" sz="1400" b="1" dirty="0" smtClean="0">
                <a:latin typeface="Malam"/>
                <a:cs typeface="Malam"/>
              </a:rPr>
              <a:t>If not, the procedure set forth in the ZAP program will be followed. </a:t>
            </a:r>
            <a:endParaRPr lang="en-US" sz="1400" dirty="0">
              <a:latin typeface="Malam"/>
              <a:cs typeface="Malam"/>
            </a:endParaRPr>
          </a:p>
          <a:p>
            <a:endParaRPr lang="en-US" dirty="0"/>
          </a:p>
        </p:txBody>
      </p:sp>
      <p:pic>
        <p:nvPicPr>
          <p:cNvPr id="32" name="Picture 31" descr="Screen Shot 2017-06-19 at 7.00.19 P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99564" y="6541010"/>
            <a:ext cx="2259452" cy="611900"/>
          </a:xfrm>
          <a:prstGeom prst="rect">
            <a:avLst/>
          </a:prstGeom>
        </p:spPr>
      </p:pic>
      <p:pic>
        <p:nvPicPr>
          <p:cNvPr id="34" name="Picture 33" descr="Screen Shot 2017-06-19 at 6.45.23 PM.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227694" y="671080"/>
            <a:ext cx="650587" cy="1024675"/>
          </a:xfrm>
          <a:prstGeom prst="rect">
            <a:avLst/>
          </a:prstGeom>
        </p:spPr>
      </p:pic>
      <p:pic>
        <p:nvPicPr>
          <p:cNvPr id="38" name="Picture 37" descr="Screen Shot 2017-06-19 at 6.43.52 PM.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41964" y="4139852"/>
            <a:ext cx="3036317" cy="860822"/>
          </a:xfrm>
          <a:prstGeom prst="rect">
            <a:avLst/>
          </a:prstGeom>
        </p:spPr>
      </p:pic>
      <p:sp>
        <p:nvSpPr>
          <p:cNvPr id="2" name="TextBox 1"/>
          <p:cNvSpPr txBox="1"/>
          <p:nvPr/>
        </p:nvSpPr>
        <p:spPr>
          <a:xfrm>
            <a:off x="4559072" y="7141362"/>
            <a:ext cx="2220069" cy="1477328"/>
          </a:xfrm>
          <a:prstGeom prst="rect">
            <a:avLst/>
          </a:prstGeom>
          <a:noFill/>
        </p:spPr>
        <p:txBody>
          <a:bodyPr wrap="square" rtlCol="0">
            <a:spAutoFit/>
          </a:bodyPr>
          <a:lstStyle/>
          <a:p>
            <a:r>
              <a:rPr lang="en-US" b="1" dirty="0" smtClean="0">
                <a:latin typeface="Malam"/>
                <a:cs typeface="Malam"/>
              </a:rPr>
              <a:t>A    90 to 100</a:t>
            </a:r>
            <a:r>
              <a:rPr lang="en-US" b="1" dirty="0">
                <a:latin typeface="Malam"/>
                <a:cs typeface="Malam"/>
              </a:rPr>
              <a:t>%   	</a:t>
            </a:r>
            <a:endParaRPr lang="en-US" b="1" dirty="0" smtClean="0">
              <a:latin typeface="Malam"/>
              <a:cs typeface="Malam"/>
            </a:endParaRPr>
          </a:p>
          <a:p>
            <a:r>
              <a:rPr lang="en-US" b="1" dirty="0" smtClean="0">
                <a:latin typeface="Malam"/>
                <a:cs typeface="Malam"/>
              </a:rPr>
              <a:t>B </a:t>
            </a:r>
            <a:r>
              <a:rPr lang="en-US" b="1" dirty="0" smtClean="0">
                <a:latin typeface="Malam"/>
                <a:cs typeface="Malam"/>
              </a:rPr>
              <a:t>   80 </a:t>
            </a:r>
            <a:r>
              <a:rPr lang="en-US" b="1" dirty="0" smtClean="0">
                <a:latin typeface="Malam"/>
                <a:cs typeface="Malam"/>
              </a:rPr>
              <a:t>to 89</a:t>
            </a:r>
            <a:r>
              <a:rPr lang="en-US" b="1" dirty="0">
                <a:latin typeface="Malam"/>
                <a:cs typeface="Malam"/>
              </a:rPr>
              <a:t>%   	</a:t>
            </a:r>
            <a:endParaRPr lang="en-US" b="1" dirty="0" smtClean="0">
              <a:latin typeface="Malam"/>
              <a:cs typeface="Malam"/>
            </a:endParaRPr>
          </a:p>
          <a:p>
            <a:r>
              <a:rPr lang="en-US" b="1" dirty="0" smtClean="0">
                <a:latin typeface="Malam"/>
                <a:cs typeface="Malam"/>
              </a:rPr>
              <a:t>C </a:t>
            </a:r>
            <a:r>
              <a:rPr lang="en-US" b="1" dirty="0">
                <a:latin typeface="Malam"/>
                <a:cs typeface="Malam"/>
              </a:rPr>
              <a:t> </a:t>
            </a:r>
            <a:r>
              <a:rPr lang="en-US" b="1" dirty="0" smtClean="0">
                <a:latin typeface="Malam"/>
                <a:cs typeface="Malam"/>
              </a:rPr>
              <a:t>  </a:t>
            </a:r>
            <a:r>
              <a:rPr lang="en-US" b="1" dirty="0" smtClean="0">
                <a:latin typeface="Malam"/>
                <a:cs typeface="Malam"/>
              </a:rPr>
              <a:t>70 </a:t>
            </a:r>
            <a:r>
              <a:rPr lang="en-US" b="1" dirty="0" smtClean="0">
                <a:latin typeface="Malam"/>
                <a:cs typeface="Malam"/>
              </a:rPr>
              <a:t>to 79</a:t>
            </a:r>
            <a:r>
              <a:rPr lang="en-US" b="1" dirty="0">
                <a:latin typeface="Malam"/>
                <a:cs typeface="Malam"/>
              </a:rPr>
              <a:t>%   </a:t>
            </a:r>
            <a:endParaRPr lang="en-US" b="1" dirty="0" smtClean="0">
              <a:latin typeface="Malam"/>
              <a:cs typeface="Malam"/>
            </a:endParaRPr>
          </a:p>
          <a:p>
            <a:r>
              <a:rPr lang="en-US" b="1" dirty="0" smtClean="0">
                <a:latin typeface="Malam"/>
                <a:cs typeface="Malam"/>
              </a:rPr>
              <a:t>D    </a:t>
            </a:r>
            <a:r>
              <a:rPr lang="en-US" b="1" dirty="0" smtClean="0">
                <a:latin typeface="Malam"/>
                <a:cs typeface="Malam"/>
              </a:rPr>
              <a:t>60 </a:t>
            </a:r>
            <a:r>
              <a:rPr lang="en-US" b="1" dirty="0" smtClean="0">
                <a:latin typeface="Malam"/>
                <a:cs typeface="Malam"/>
              </a:rPr>
              <a:t>to 69</a:t>
            </a:r>
            <a:r>
              <a:rPr lang="en-US" b="1" dirty="0">
                <a:latin typeface="Malam"/>
                <a:cs typeface="Malam"/>
              </a:rPr>
              <a:t>%   	</a:t>
            </a:r>
            <a:endParaRPr lang="en-US" b="1" dirty="0" smtClean="0">
              <a:latin typeface="Malam"/>
              <a:cs typeface="Malam"/>
            </a:endParaRPr>
          </a:p>
          <a:p>
            <a:r>
              <a:rPr lang="en-US" b="1" dirty="0" smtClean="0">
                <a:latin typeface="Malam"/>
                <a:cs typeface="Malam"/>
              </a:rPr>
              <a:t>F </a:t>
            </a:r>
            <a:r>
              <a:rPr lang="en-US" b="1" dirty="0">
                <a:latin typeface="Malam"/>
                <a:cs typeface="Malam"/>
              </a:rPr>
              <a:t> </a:t>
            </a:r>
            <a:r>
              <a:rPr lang="en-US" b="1" dirty="0" smtClean="0">
                <a:latin typeface="Malam"/>
                <a:cs typeface="Malam"/>
              </a:rPr>
              <a:t>    0 to 59</a:t>
            </a:r>
            <a:r>
              <a:rPr lang="en-US" b="1" dirty="0">
                <a:latin typeface="Malam"/>
                <a:cs typeface="Malam"/>
              </a:rPr>
              <a:t>%</a:t>
            </a:r>
            <a:r>
              <a:rPr lang="en-US" dirty="0">
                <a:latin typeface="Malam"/>
                <a:cs typeface="Malam"/>
              </a:rPr>
              <a:t> </a:t>
            </a:r>
          </a:p>
        </p:txBody>
      </p:sp>
      <p:sp>
        <p:nvSpPr>
          <p:cNvPr id="3" name="Rectangle 2"/>
          <p:cNvSpPr/>
          <p:nvPr/>
        </p:nvSpPr>
        <p:spPr>
          <a:xfrm>
            <a:off x="1024403" y="671080"/>
            <a:ext cx="739305" cy="461665"/>
          </a:xfrm>
          <a:prstGeom prst="rect">
            <a:avLst/>
          </a:prstGeom>
          <a:noFill/>
        </p:spPr>
        <p:txBody>
          <a:bodyPr wrap="none" lIns="91440" tIns="45720" rIns="91440" bIns="45720">
            <a:spAutoFit/>
          </a:bodyPr>
          <a:lstStyle/>
          <a:p>
            <a:pPr algn="ctr"/>
            <a:r>
              <a:rPr lang="en-US" sz="2400" b="0" cap="none" spc="0" dirty="0" smtClean="0">
                <a:ln w="0"/>
                <a:solidFill>
                  <a:schemeClr val="tx1"/>
                </a:solidFill>
                <a:effectLst>
                  <a:outerShdw blurRad="38100" dist="19050" dir="2700000" algn="tl" rotWithShape="0">
                    <a:schemeClr val="dk1">
                      <a:alpha val="40000"/>
                    </a:schemeClr>
                  </a:outerShdw>
                </a:effectLst>
              </a:rPr>
              <a:t>with</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13" name="TextBox 12"/>
          <p:cNvSpPr txBox="1"/>
          <p:nvPr/>
        </p:nvSpPr>
        <p:spPr>
          <a:xfrm>
            <a:off x="984996" y="1298282"/>
            <a:ext cx="2253363" cy="923330"/>
          </a:xfrm>
          <a:prstGeom prst="rect">
            <a:avLst/>
          </a:prstGeom>
          <a:noFill/>
        </p:spPr>
        <p:txBody>
          <a:bodyPr wrap="square" rtlCol="0">
            <a:spAutoFit/>
          </a:bodyPr>
          <a:lstStyle/>
          <a:p>
            <a:pPr algn="ctr"/>
            <a:r>
              <a:rPr lang="en-US" b="1" dirty="0" smtClean="0"/>
              <a:t>Conference Time:</a:t>
            </a:r>
            <a:br>
              <a:rPr lang="en-US" b="1" dirty="0" smtClean="0"/>
            </a:br>
            <a:r>
              <a:rPr lang="en-US" b="1" dirty="0" smtClean="0"/>
              <a:t>12:44-1:30</a:t>
            </a:r>
            <a:r>
              <a:rPr lang="en-US" dirty="0" smtClean="0"/>
              <a:t/>
            </a:r>
            <a:br>
              <a:rPr lang="en-US" dirty="0" smtClean="0"/>
            </a:br>
            <a:endParaRPr lang="en-US" dirty="0"/>
          </a:p>
        </p:txBody>
      </p:sp>
      <p:sp>
        <p:nvSpPr>
          <p:cNvPr id="20" name="Rectangle 19"/>
          <p:cNvSpPr/>
          <p:nvPr/>
        </p:nvSpPr>
        <p:spPr>
          <a:xfrm rot="21418857">
            <a:off x="3957312" y="4104400"/>
            <a:ext cx="2693494" cy="769441"/>
          </a:xfrm>
          <a:prstGeom prst="rect">
            <a:avLst/>
          </a:prstGeom>
          <a:noFill/>
        </p:spPr>
        <p:txBody>
          <a:bodyPr wrap="none" lIns="91440" tIns="45720" rIns="91440" bIns="45720">
            <a:spAutoFit/>
          </a:bodyPr>
          <a:lstStyle/>
          <a:p>
            <a:pPr algn="ctr"/>
            <a:r>
              <a:rPr lang="en-US" sz="4400" dirty="0" smtClean="0">
                <a:ln w="0"/>
                <a:effectLst>
                  <a:outerShdw blurRad="38100" dist="19050" dir="2700000" algn="tl" rotWithShape="0">
                    <a:schemeClr val="dk1">
                      <a:alpha val="40000"/>
                    </a:schemeClr>
                  </a:outerShdw>
                </a:effectLst>
                <a:latin typeface="Brush Script MT" panose="03060802040406070304" pitchFamily="66" charset="0"/>
              </a:rPr>
              <a:t>Major Topics</a:t>
            </a:r>
            <a:endParaRPr lang="en-US" sz="4400" b="0" cap="none" spc="0" dirty="0">
              <a:ln w="0"/>
              <a:solidFill>
                <a:schemeClr val="tx1"/>
              </a:solidFill>
              <a:effectLst>
                <a:outerShdw blurRad="38100" dist="19050" dir="2700000" algn="tl" rotWithShape="0">
                  <a:schemeClr val="dk1">
                    <a:alpha val="40000"/>
                  </a:schemeClr>
                </a:outerShdw>
              </a:effectLst>
              <a:latin typeface="Brush Script MT" panose="03060802040406070304" pitchFamily="66" charset="0"/>
            </a:endParaRPr>
          </a:p>
        </p:txBody>
      </p:sp>
      <p:sp>
        <p:nvSpPr>
          <p:cNvPr id="22" name="TextBox 21"/>
          <p:cNvSpPr txBox="1"/>
          <p:nvPr/>
        </p:nvSpPr>
        <p:spPr>
          <a:xfrm>
            <a:off x="3784678" y="4940859"/>
            <a:ext cx="2974461" cy="1569660"/>
          </a:xfrm>
          <a:prstGeom prst="rect">
            <a:avLst/>
          </a:prstGeom>
          <a:noFill/>
        </p:spPr>
        <p:txBody>
          <a:bodyPr wrap="square" rtlCol="0">
            <a:spAutoFit/>
          </a:bodyPr>
          <a:lstStyle/>
          <a:p>
            <a:pPr marL="285750" indent="-285750" algn="ctr">
              <a:buFont typeface="Arial" panose="020B0604020202020204" pitchFamily="34" charset="0"/>
              <a:buChar char="•"/>
            </a:pPr>
            <a:r>
              <a:rPr lang="en-US" sz="1600" dirty="0" smtClean="0"/>
              <a:t>Making Inferences</a:t>
            </a:r>
          </a:p>
          <a:p>
            <a:pPr marL="285750" indent="-285750" algn="ctr">
              <a:buFont typeface="Arial" panose="020B0604020202020204" pitchFamily="34" charset="0"/>
              <a:buChar char="•"/>
            </a:pPr>
            <a:r>
              <a:rPr lang="en-US" sz="1600" dirty="0" smtClean="0"/>
              <a:t>Writing a Narrative and</a:t>
            </a:r>
            <a:br>
              <a:rPr lang="en-US" sz="1600" dirty="0" smtClean="0"/>
            </a:br>
            <a:r>
              <a:rPr lang="en-US" sz="1600" dirty="0" smtClean="0"/>
              <a:t>Informative/Explanatory text</a:t>
            </a:r>
          </a:p>
          <a:p>
            <a:pPr marL="285750" indent="-285750" algn="ctr">
              <a:buFont typeface="Arial" panose="020B0604020202020204" pitchFamily="34" charset="0"/>
              <a:buChar char="•"/>
            </a:pPr>
            <a:r>
              <a:rPr lang="en-US" sz="1600" dirty="0" smtClean="0"/>
              <a:t>Present Information to an audience</a:t>
            </a:r>
          </a:p>
          <a:p>
            <a:pPr marL="285750" indent="-285750" algn="ctr">
              <a:buFont typeface="Arial" panose="020B0604020202020204" pitchFamily="34" charset="0"/>
              <a:buChar char="•"/>
            </a:pPr>
            <a:r>
              <a:rPr lang="en-US" sz="1600" dirty="0" smtClean="0"/>
              <a:t>English Grammar and Usage</a:t>
            </a:r>
          </a:p>
        </p:txBody>
      </p:sp>
    </p:spTree>
    <p:extLst>
      <p:ext uri="{BB962C8B-B14F-4D97-AF65-F5344CB8AC3E}">
        <p14:creationId xmlns:p14="http://schemas.microsoft.com/office/powerpoint/2010/main" val="304030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7-06-19 at 8.30.5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10" y="76633"/>
            <a:ext cx="5616690" cy="787400"/>
          </a:xfrm>
          <a:prstGeom prst="rect">
            <a:avLst/>
          </a:prstGeom>
        </p:spPr>
      </p:pic>
      <p:pic>
        <p:nvPicPr>
          <p:cNvPr id="5" name="Picture 4" descr="Screen Shot 2017-06-19 at 6.45.2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000" y="0"/>
            <a:ext cx="1016000" cy="1600200"/>
          </a:xfrm>
          <a:prstGeom prst="rect">
            <a:avLst/>
          </a:prstGeom>
        </p:spPr>
      </p:pic>
      <p:sp>
        <p:nvSpPr>
          <p:cNvPr id="13" name="TextBox 12"/>
          <p:cNvSpPr txBox="1"/>
          <p:nvPr/>
        </p:nvSpPr>
        <p:spPr>
          <a:xfrm>
            <a:off x="0" y="5007232"/>
            <a:ext cx="3944790" cy="2616101"/>
          </a:xfrm>
          <a:prstGeom prst="rect">
            <a:avLst/>
          </a:prstGeom>
          <a:noFill/>
        </p:spPr>
        <p:txBody>
          <a:bodyPr wrap="square" rtlCol="0">
            <a:spAutoFit/>
          </a:bodyPr>
          <a:lstStyle/>
          <a:p>
            <a:endParaRPr lang="en-US" sz="2000" b="1" dirty="0" smtClean="0">
              <a:latin typeface="Wild Creatures Sample"/>
              <a:cs typeface="Wild Creatures Sample"/>
            </a:endParaRPr>
          </a:p>
          <a:p>
            <a:pPr lvl="0" fontAlgn="base"/>
            <a:r>
              <a:rPr lang="en-US" b="1" dirty="0" smtClean="0">
                <a:latin typeface="Malam"/>
                <a:cs typeface="Malam"/>
              </a:rPr>
              <a:t>No </a:t>
            </a:r>
            <a:r>
              <a:rPr lang="en-US" b="1" dirty="0">
                <a:latin typeface="Malam"/>
                <a:cs typeface="Malam"/>
              </a:rPr>
              <a:t>talking when someone else </a:t>
            </a:r>
            <a:r>
              <a:rPr lang="en-US" b="1" dirty="0" smtClean="0">
                <a:latin typeface="Malam"/>
                <a:cs typeface="Malam"/>
              </a:rPr>
              <a:t>is!</a:t>
            </a:r>
            <a:endParaRPr lang="en-US" dirty="0">
              <a:latin typeface="Malam"/>
              <a:cs typeface="Malam"/>
            </a:endParaRPr>
          </a:p>
          <a:p>
            <a:pPr lvl="0" fontAlgn="base"/>
            <a:r>
              <a:rPr lang="en-US" b="1" dirty="0">
                <a:latin typeface="Malam"/>
                <a:cs typeface="Malam"/>
              </a:rPr>
              <a:t>No disrespect!</a:t>
            </a:r>
            <a:endParaRPr lang="en-US" dirty="0">
              <a:latin typeface="Malam"/>
              <a:cs typeface="Malam"/>
            </a:endParaRPr>
          </a:p>
          <a:p>
            <a:pPr lvl="0" fontAlgn="base"/>
            <a:r>
              <a:rPr lang="en-US" b="1" dirty="0">
                <a:latin typeface="Malam"/>
                <a:cs typeface="Malam"/>
              </a:rPr>
              <a:t>No calling out!</a:t>
            </a:r>
            <a:endParaRPr lang="en-US" dirty="0">
              <a:latin typeface="Malam"/>
              <a:cs typeface="Malam"/>
            </a:endParaRPr>
          </a:p>
          <a:p>
            <a:pPr lvl="0" fontAlgn="base"/>
            <a:r>
              <a:rPr lang="en-US" b="1" dirty="0">
                <a:latin typeface="Malam"/>
                <a:cs typeface="Malam"/>
              </a:rPr>
              <a:t>No put downs!</a:t>
            </a:r>
            <a:endParaRPr lang="en-US" dirty="0">
              <a:latin typeface="Malam"/>
              <a:cs typeface="Malam"/>
            </a:endParaRPr>
          </a:p>
          <a:p>
            <a:pPr lvl="0" fontAlgn="base"/>
            <a:r>
              <a:rPr lang="en-US" b="1" dirty="0">
                <a:latin typeface="Malam"/>
                <a:cs typeface="Malam"/>
              </a:rPr>
              <a:t>No </a:t>
            </a:r>
            <a:r>
              <a:rPr lang="en-US" b="1" dirty="0" smtClean="0">
                <a:latin typeface="Malam"/>
                <a:cs typeface="Malam"/>
              </a:rPr>
              <a:t>food, candy/gum </a:t>
            </a:r>
            <a:r>
              <a:rPr lang="en-US" b="1" dirty="0">
                <a:latin typeface="Malam"/>
                <a:cs typeface="Malam"/>
              </a:rPr>
              <a:t>or drink! (If you have a water bottle it’s ok</a:t>
            </a:r>
            <a:r>
              <a:rPr lang="en-US" b="1" dirty="0" smtClean="0">
                <a:latin typeface="Malam"/>
                <a:cs typeface="Malam"/>
              </a:rPr>
              <a:t>!)</a:t>
            </a:r>
          </a:p>
          <a:p>
            <a:pPr lvl="0" fontAlgn="base"/>
            <a:r>
              <a:rPr lang="en-US" b="1" dirty="0" smtClean="0">
                <a:latin typeface="Malam"/>
                <a:cs typeface="Malam"/>
              </a:rPr>
              <a:t>No Bags/Backpacks in classroom!</a:t>
            </a:r>
            <a:endParaRPr lang="en-US" dirty="0">
              <a:latin typeface="Malam"/>
              <a:cs typeface="Malam"/>
            </a:endParaRPr>
          </a:p>
          <a:p>
            <a:endParaRPr lang="en-US" dirty="0"/>
          </a:p>
        </p:txBody>
      </p:sp>
      <p:sp>
        <p:nvSpPr>
          <p:cNvPr id="16" name="TextBox 15"/>
          <p:cNvSpPr txBox="1"/>
          <p:nvPr/>
        </p:nvSpPr>
        <p:spPr>
          <a:xfrm>
            <a:off x="80164" y="832104"/>
            <a:ext cx="6777835" cy="5909311"/>
          </a:xfrm>
          <a:prstGeom prst="rect">
            <a:avLst/>
          </a:prstGeom>
          <a:noFill/>
        </p:spPr>
        <p:txBody>
          <a:bodyPr wrap="square" numCol="2" rtlCol="0">
            <a:spAutoFit/>
          </a:bodyPr>
          <a:lstStyle/>
          <a:p>
            <a:r>
              <a:rPr lang="en-US" b="1" u="sng" dirty="0">
                <a:latin typeface="Malam"/>
                <a:cs typeface="Malam"/>
              </a:rPr>
              <a:t>Be Responsible</a:t>
            </a:r>
            <a:r>
              <a:rPr lang="en-US" b="1" dirty="0">
                <a:latin typeface="Malam"/>
                <a:cs typeface="Malam"/>
              </a:rPr>
              <a:t>: </a:t>
            </a:r>
            <a:endParaRPr lang="en-US" dirty="0">
              <a:latin typeface="Malam"/>
              <a:cs typeface="Malam"/>
            </a:endParaRPr>
          </a:p>
          <a:p>
            <a:pPr marL="285750" lvl="0" indent="-285750" fontAlgn="base">
              <a:buFont typeface="Arial"/>
              <a:buChar char="•"/>
            </a:pPr>
            <a:r>
              <a:rPr lang="en-US" b="1" dirty="0">
                <a:latin typeface="Malam"/>
                <a:cs typeface="Malam"/>
              </a:rPr>
              <a:t>Come to class prepared</a:t>
            </a:r>
            <a:endParaRPr lang="en-US" dirty="0">
              <a:latin typeface="Malam"/>
              <a:cs typeface="Malam"/>
            </a:endParaRPr>
          </a:p>
          <a:p>
            <a:pPr marL="285750" lvl="0" indent="-285750" fontAlgn="base">
              <a:buFont typeface="Arial"/>
              <a:buChar char="•"/>
            </a:pPr>
            <a:r>
              <a:rPr lang="en-US" b="1" dirty="0">
                <a:latin typeface="Malam"/>
                <a:cs typeface="Malam"/>
              </a:rPr>
              <a:t>Complete and turn in homework</a:t>
            </a:r>
            <a:endParaRPr lang="en-US" dirty="0">
              <a:latin typeface="Malam"/>
              <a:cs typeface="Malam"/>
            </a:endParaRPr>
          </a:p>
          <a:p>
            <a:pPr marL="285750" lvl="0" indent="-285750" fontAlgn="base">
              <a:buFont typeface="Arial"/>
              <a:buChar char="•"/>
            </a:pPr>
            <a:r>
              <a:rPr lang="en-US" b="1" dirty="0">
                <a:latin typeface="Malam"/>
                <a:cs typeface="Malam"/>
              </a:rPr>
              <a:t>Come to class on time	</a:t>
            </a:r>
            <a:endParaRPr lang="en-US" dirty="0">
              <a:latin typeface="Malam"/>
              <a:cs typeface="Malam"/>
            </a:endParaRPr>
          </a:p>
          <a:p>
            <a:pPr marL="285750" lvl="0" indent="-285750" fontAlgn="base">
              <a:buFont typeface="Arial"/>
              <a:buChar char="•"/>
            </a:pPr>
            <a:r>
              <a:rPr lang="en-US" b="1" dirty="0">
                <a:latin typeface="Malam"/>
                <a:cs typeface="Malam"/>
              </a:rPr>
              <a:t>Study regularly</a:t>
            </a:r>
            <a:endParaRPr lang="en-US" dirty="0">
              <a:latin typeface="Malam"/>
              <a:cs typeface="Malam"/>
            </a:endParaRPr>
          </a:p>
          <a:p>
            <a:pPr marL="285750" lvl="0" indent="-285750" fontAlgn="base">
              <a:buFont typeface="Arial"/>
              <a:buChar char="•"/>
            </a:pPr>
            <a:r>
              <a:rPr lang="en-US" b="1" dirty="0">
                <a:latin typeface="Malam"/>
                <a:cs typeface="Malam"/>
              </a:rPr>
              <a:t>Clean up after </a:t>
            </a:r>
            <a:r>
              <a:rPr lang="en-US" b="1" dirty="0" smtClean="0">
                <a:latin typeface="Malam"/>
                <a:cs typeface="Malam"/>
              </a:rPr>
              <a:t>yourself</a:t>
            </a:r>
            <a:endParaRPr lang="en-US" b="1" dirty="0" smtClean="0">
              <a:latin typeface="Malam"/>
              <a:cs typeface="Malam"/>
            </a:endParaRPr>
          </a:p>
          <a:p>
            <a:pPr lvl="0" fontAlgn="base"/>
            <a:endParaRPr lang="en-US" dirty="0">
              <a:latin typeface="Malam"/>
              <a:cs typeface="Malam"/>
            </a:endParaRPr>
          </a:p>
          <a:p>
            <a:r>
              <a:rPr lang="en-US" b="1" dirty="0">
                <a:latin typeface="Malam"/>
                <a:cs typeface="Malam"/>
              </a:rPr>
              <a:t>Be Respectful: </a:t>
            </a:r>
            <a:endParaRPr lang="en-US" dirty="0">
              <a:latin typeface="Malam"/>
              <a:cs typeface="Malam"/>
            </a:endParaRPr>
          </a:p>
          <a:p>
            <a:pPr marL="285750" lvl="0" indent="-285750" fontAlgn="base">
              <a:buFont typeface="Arial"/>
              <a:buChar char="•"/>
            </a:pPr>
            <a:r>
              <a:rPr lang="en-US" b="1" dirty="0">
                <a:latin typeface="Malam"/>
                <a:cs typeface="Malam"/>
              </a:rPr>
              <a:t>Treat others as you </a:t>
            </a:r>
            <a:r>
              <a:rPr lang="en-US" b="1" dirty="0" smtClean="0">
                <a:latin typeface="Malam"/>
                <a:cs typeface="Malam"/>
              </a:rPr>
              <a:t>would   </a:t>
            </a:r>
            <a:r>
              <a:rPr lang="en-US" b="1" dirty="0">
                <a:latin typeface="Malam"/>
                <a:cs typeface="Malam"/>
              </a:rPr>
              <a:t>want to be treated</a:t>
            </a:r>
            <a:endParaRPr lang="en-US" dirty="0">
              <a:latin typeface="Malam"/>
              <a:cs typeface="Malam"/>
            </a:endParaRPr>
          </a:p>
          <a:p>
            <a:pPr marL="285750" lvl="0" indent="-285750" fontAlgn="base">
              <a:buFont typeface="Arial"/>
              <a:buChar char="•"/>
            </a:pPr>
            <a:r>
              <a:rPr lang="en-US" b="1" dirty="0">
                <a:latin typeface="Malam"/>
                <a:cs typeface="Malam"/>
              </a:rPr>
              <a:t>Take care of classroom and personal </a:t>
            </a:r>
            <a:r>
              <a:rPr lang="en-US" b="1" dirty="0" smtClean="0">
                <a:latin typeface="Malam"/>
                <a:cs typeface="Malam"/>
              </a:rPr>
              <a:t>materials</a:t>
            </a:r>
          </a:p>
          <a:p>
            <a:pPr marL="285750" lvl="0" indent="-285750" fontAlgn="base">
              <a:buFont typeface="Arial"/>
              <a:buChar char="•"/>
            </a:pPr>
            <a:r>
              <a:rPr lang="en-US" b="1" dirty="0" smtClean="0">
                <a:latin typeface="Malam"/>
                <a:cs typeface="Malam"/>
              </a:rPr>
              <a:t>Take care of the laptops</a:t>
            </a:r>
            <a:endParaRPr lang="en-US" dirty="0">
              <a:latin typeface="Malam"/>
              <a:cs typeface="Malam"/>
            </a:endParaRPr>
          </a:p>
          <a:p>
            <a:pPr fontAlgn="base"/>
            <a:r>
              <a:rPr lang="en-US" b="1" dirty="0">
                <a:latin typeface="Malam"/>
                <a:cs typeface="Malam"/>
              </a:rPr>
              <a:t> </a:t>
            </a:r>
            <a:endParaRPr lang="en-US" dirty="0">
              <a:latin typeface="Malam"/>
              <a:cs typeface="Malam"/>
            </a:endParaRPr>
          </a:p>
          <a:p>
            <a:endParaRPr lang="en-US" b="1" dirty="0" smtClean="0">
              <a:latin typeface="Malam"/>
              <a:cs typeface="Malam"/>
            </a:endParaRPr>
          </a:p>
          <a:p>
            <a:endParaRPr lang="en-US" b="1" dirty="0">
              <a:latin typeface="Malam"/>
              <a:cs typeface="Malam"/>
            </a:endParaRPr>
          </a:p>
          <a:p>
            <a:endParaRPr lang="en-US" b="1" dirty="0" smtClean="0">
              <a:latin typeface="Malam"/>
              <a:cs typeface="Malam"/>
            </a:endParaRPr>
          </a:p>
          <a:p>
            <a:endParaRPr lang="en-US" b="1" dirty="0">
              <a:latin typeface="Malam"/>
              <a:cs typeface="Malam"/>
            </a:endParaRPr>
          </a:p>
          <a:p>
            <a:endParaRPr lang="en-US" b="1" dirty="0" smtClean="0">
              <a:latin typeface="Malam"/>
              <a:cs typeface="Malam"/>
            </a:endParaRPr>
          </a:p>
          <a:p>
            <a:endParaRPr lang="en-US" b="1" dirty="0">
              <a:latin typeface="Malam"/>
              <a:cs typeface="Malam"/>
            </a:endParaRPr>
          </a:p>
          <a:p>
            <a:r>
              <a:rPr lang="en-US" b="1" u="sng" dirty="0" smtClean="0">
                <a:latin typeface="Malam"/>
                <a:cs typeface="Malam"/>
              </a:rPr>
              <a:t>Be </a:t>
            </a:r>
            <a:r>
              <a:rPr lang="en-US" b="1" u="sng" dirty="0">
                <a:latin typeface="Malam"/>
                <a:cs typeface="Malam"/>
              </a:rPr>
              <a:t>Safe</a:t>
            </a:r>
            <a:r>
              <a:rPr lang="en-US" b="1" dirty="0">
                <a:latin typeface="Malam"/>
                <a:cs typeface="Malam"/>
              </a:rPr>
              <a:t>:</a:t>
            </a:r>
            <a:endParaRPr lang="en-US" dirty="0">
              <a:latin typeface="Malam"/>
              <a:cs typeface="Malam"/>
            </a:endParaRPr>
          </a:p>
          <a:p>
            <a:pPr marL="285750" lvl="0" indent="-285750" fontAlgn="base">
              <a:buFont typeface="Arial"/>
              <a:buChar char="•"/>
            </a:pPr>
            <a:r>
              <a:rPr lang="en-US" b="1" dirty="0">
                <a:latin typeface="Malam"/>
                <a:cs typeface="Malam"/>
              </a:rPr>
              <a:t>Keep your hands to yourself</a:t>
            </a:r>
            <a:endParaRPr lang="en-US" dirty="0">
              <a:latin typeface="Malam"/>
              <a:cs typeface="Malam"/>
            </a:endParaRPr>
          </a:p>
          <a:p>
            <a:pPr marL="285750" lvl="0" indent="-285750" fontAlgn="base">
              <a:buFont typeface="Arial"/>
              <a:buChar char="•"/>
            </a:pPr>
            <a:r>
              <a:rPr lang="en-US" b="1" dirty="0">
                <a:latin typeface="Malam"/>
                <a:cs typeface="Malam"/>
              </a:rPr>
              <a:t>No running</a:t>
            </a:r>
            <a:endParaRPr lang="en-US" dirty="0">
              <a:latin typeface="Malam"/>
              <a:cs typeface="Malam"/>
            </a:endParaRPr>
          </a:p>
          <a:p>
            <a:pPr marL="285750" lvl="0" indent="-285750" fontAlgn="base">
              <a:buFont typeface="Arial"/>
              <a:buChar char="•"/>
            </a:pPr>
            <a:r>
              <a:rPr lang="en-US" b="1" dirty="0">
                <a:latin typeface="Malam"/>
                <a:cs typeface="Malam"/>
              </a:rPr>
              <a:t>No pushing students out the door</a:t>
            </a:r>
            <a:endParaRPr lang="en-US" dirty="0">
              <a:latin typeface="Malam"/>
              <a:cs typeface="Malam"/>
            </a:endParaRPr>
          </a:p>
          <a:p>
            <a:pPr marL="285750" lvl="0" indent="-285750" fontAlgn="base">
              <a:buFont typeface="Arial"/>
              <a:buChar char="•"/>
            </a:pPr>
            <a:r>
              <a:rPr lang="en-US" b="1" dirty="0">
                <a:latin typeface="Malam"/>
                <a:cs typeface="Malam"/>
              </a:rPr>
              <a:t>Be aware of personal space</a:t>
            </a:r>
            <a:endParaRPr lang="en-US" dirty="0">
              <a:latin typeface="Malam"/>
              <a:cs typeface="Malam"/>
            </a:endParaRPr>
          </a:p>
          <a:p>
            <a:endParaRPr lang="en-US" b="1" dirty="0" smtClean="0">
              <a:latin typeface="Malam"/>
              <a:cs typeface="Malam"/>
            </a:endParaRPr>
          </a:p>
          <a:p>
            <a:endParaRPr lang="en-US" b="1" dirty="0">
              <a:latin typeface="Malam"/>
              <a:cs typeface="Malam"/>
            </a:endParaRPr>
          </a:p>
          <a:p>
            <a:r>
              <a:rPr lang="en-US" b="1" u="sng" dirty="0" smtClean="0">
                <a:latin typeface="Malam"/>
                <a:cs typeface="Malam"/>
              </a:rPr>
              <a:t>Be </a:t>
            </a:r>
            <a:r>
              <a:rPr lang="en-US" b="1" u="sng" dirty="0">
                <a:latin typeface="Malam"/>
                <a:cs typeface="Malam"/>
              </a:rPr>
              <a:t>Kind: </a:t>
            </a:r>
            <a:endParaRPr lang="en-US" u="sng" dirty="0">
              <a:latin typeface="Malam"/>
              <a:cs typeface="Malam"/>
            </a:endParaRPr>
          </a:p>
          <a:p>
            <a:pPr marL="285750" lvl="0" indent="-285750" fontAlgn="base">
              <a:buFont typeface="Arial"/>
              <a:buChar char="•"/>
            </a:pPr>
            <a:r>
              <a:rPr lang="en-US" b="1" dirty="0">
                <a:latin typeface="Malam"/>
                <a:cs typeface="Malam"/>
              </a:rPr>
              <a:t>Offer help when needed</a:t>
            </a:r>
            <a:endParaRPr lang="en-US" dirty="0">
              <a:latin typeface="Malam"/>
              <a:cs typeface="Malam"/>
            </a:endParaRPr>
          </a:p>
          <a:p>
            <a:pPr marL="285750" lvl="0" indent="-285750" fontAlgn="base">
              <a:buFont typeface="Arial"/>
              <a:buChar char="•"/>
            </a:pPr>
            <a:r>
              <a:rPr lang="en-US" b="1" dirty="0">
                <a:latin typeface="Malam"/>
                <a:cs typeface="Malam"/>
              </a:rPr>
              <a:t>Say “Please” and “Thank You”</a:t>
            </a:r>
            <a:endParaRPr lang="en-US" dirty="0">
              <a:latin typeface="Malam"/>
              <a:cs typeface="Malam"/>
            </a:endParaRPr>
          </a:p>
          <a:p>
            <a:pPr marL="285750" lvl="0" indent="-285750" fontAlgn="base">
              <a:buFont typeface="Arial"/>
              <a:buChar char="•"/>
            </a:pPr>
            <a:r>
              <a:rPr lang="en-US" b="1" dirty="0">
                <a:latin typeface="Malam"/>
                <a:cs typeface="Malam"/>
              </a:rPr>
              <a:t>Support </a:t>
            </a:r>
            <a:r>
              <a:rPr lang="en-US" b="1" dirty="0" smtClean="0">
                <a:latin typeface="Malam"/>
                <a:cs typeface="Malam"/>
              </a:rPr>
              <a:t>classmates</a:t>
            </a:r>
          </a:p>
          <a:p>
            <a:pPr marL="285750" lvl="0" indent="-285750" fontAlgn="base">
              <a:buFont typeface="Arial"/>
              <a:buChar char="•"/>
            </a:pPr>
            <a:r>
              <a:rPr lang="en-US" b="1" dirty="0" smtClean="0">
                <a:latin typeface="Malam"/>
                <a:cs typeface="Malam"/>
              </a:rPr>
              <a:t>Ask questions when you don’t understand</a:t>
            </a:r>
            <a:endParaRPr lang="en-US" dirty="0">
              <a:latin typeface="Malam"/>
              <a:cs typeface="Malam"/>
            </a:endParaRPr>
          </a:p>
          <a:p>
            <a:pPr fontAlgn="base"/>
            <a:r>
              <a:rPr lang="en-US" b="1" dirty="0"/>
              <a:t> </a:t>
            </a:r>
            <a:endParaRPr lang="en-US" dirty="0"/>
          </a:p>
          <a:p>
            <a:endParaRPr lang="en-US" dirty="0"/>
          </a:p>
        </p:txBody>
      </p:sp>
      <p:pic>
        <p:nvPicPr>
          <p:cNvPr id="23" name="Picture 22" descr="Screen Shot 2017-06-19 at 6.34.0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7946408"/>
            <a:ext cx="1092200" cy="1054100"/>
          </a:xfrm>
          <a:prstGeom prst="rect">
            <a:avLst/>
          </a:prstGeom>
        </p:spPr>
      </p:pic>
      <p:sp>
        <p:nvSpPr>
          <p:cNvPr id="24" name="TextBox 23"/>
          <p:cNvSpPr txBox="1"/>
          <p:nvPr/>
        </p:nvSpPr>
        <p:spPr>
          <a:xfrm>
            <a:off x="1144144" y="8265453"/>
            <a:ext cx="5726177" cy="584776"/>
          </a:xfrm>
          <a:prstGeom prst="rect">
            <a:avLst/>
          </a:prstGeom>
          <a:noFill/>
        </p:spPr>
        <p:txBody>
          <a:bodyPr wrap="square" rtlCol="0">
            <a:spAutoFit/>
          </a:bodyPr>
          <a:lstStyle/>
          <a:p>
            <a:r>
              <a:rPr lang="en-US" sz="3200" dirty="0" smtClean="0">
                <a:latin typeface="Wild Creatures Sample"/>
                <a:cs typeface="Wild Creatures Sample"/>
              </a:rPr>
              <a:t>Looking forward to </a:t>
            </a:r>
            <a:r>
              <a:rPr lang="en-US" sz="3200" dirty="0" smtClean="0">
                <a:latin typeface="Wild Creatures Sample"/>
                <a:cs typeface="Wild Creatures Sample"/>
              </a:rPr>
              <a:t>this year!</a:t>
            </a:r>
            <a:endParaRPr lang="en-US" sz="3200" dirty="0">
              <a:latin typeface="Wild Creatures Sample"/>
              <a:cs typeface="Wild Creatures Sample"/>
            </a:endParaRPr>
          </a:p>
        </p:txBody>
      </p:sp>
      <p:sp>
        <p:nvSpPr>
          <p:cNvPr id="2" name="Rectangle 1"/>
          <p:cNvSpPr/>
          <p:nvPr/>
        </p:nvSpPr>
        <p:spPr>
          <a:xfrm>
            <a:off x="3646127" y="5714478"/>
            <a:ext cx="2989217" cy="707886"/>
          </a:xfrm>
          <a:prstGeom prst="rect">
            <a:avLst/>
          </a:prstGeom>
        </p:spPr>
        <p:txBody>
          <a:bodyPr wrap="square">
            <a:spAutoFit/>
          </a:bodyPr>
          <a:lstStyle/>
          <a:p>
            <a:pPr algn="ctr"/>
            <a:r>
              <a:rPr lang="en-US" sz="4000" dirty="0" smtClean="0">
                <a:ln w="0"/>
                <a:effectLst>
                  <a:outerShdw blurRad="38100" dist="19050" dir="2700000" algn="tl" rotWithShape="0">
                    <a:schemeClr val="dk1">
                      <a:alpha val="40000"/>
                    </a:schemeClr>
                  </a:outerShdw>
                </a:effectLst>
                <a:latin typeface="Brush Script MT" panose="03060802040406070304" pitchFamily="66" charset="0"/>
              </a:rPr>
              <a:t>Extra Credit</a:t>
            </a:r>
            <a:endParaRPr lang="en-US" sz="4000" dirty="0">
              <a:ln w="0"/>
              <a:effectLst>
                <a:outerShdw blurRad="38100" dist="19050" dir="2700000" algn="tl" rotWithShape="0">
                  <a:schemeClr val="dk1">
                    <a:alpha val="40000"/>
                  </a:schemeClr>
                </a:outerShdw>
              </a:effectLst>
              <a:latin typeface="Brush Script MT" panose="03060802040406070304" pitchFamily="66" charset="0"/>
            </a:endParaRPr>
          </a:p>
        </p:txBody>
      </p:sp>
      <p:sp>
        <p:nvSpPr>
          <p:cNvPr id="3" name="TextBox 2"/>
          <p:cNvSpPr txBox="1"/>
          <p:nvPr/>
        </p:nvSpPr>
        <p:spPr>
          <a:xfrm>
            <a:off x="3868615" y="6360628"/>
            <a:ext cx="2821049" cy="2031325"/>
          </a:xfrm>
          <a:prstGeom prst="rect">
            <a:avLst/>
          </a:prstGeom>
          <a:noFill/>
        </p:spPr>
        <p:txBody>
          <a:bodyPr wrap="square" rtlCol="0">
            <a:spAutoFit/>
          </a:bodyPr>
          <a:lstStyle/>
          <a:p>
            <a:r>
              <a:rPr lang="en-US" dirty="0" smtClean="0"/>
              <a:t>Students will </a:t>
            </a:r>
            <a:r>
              <a:rPr lang="en-US" i="1" dirty="0" smtClean="0"/>
              <a:t>all</a:t>
            </a:r>
            <a:r>
              <a:rPr lang="en-US" dirty="0" smtClean="0"/>
              <a:t> have the same opportunity to earn extra credit this semester. </a:t>
            </a:r>
          </a:p>
          <a:p>
            <a:r>
              <a:rPr lang="en-US" dirty="0" smtClean="0"/>
              <a:t>In my room on the board by my desk is a “Boggle” game, this is a fun way to earn EC each quarter. </a:t>
            </a:r>
            <a:endParaRPr lang="en-US" dirty="0"/>
          </a:p>
        </p:txBody>
      </p:sp>
      <p:sp>
        <p:nvSpPr>
          <p:cNvPr id="7" name="Rectangle 6"/>
          <p:cNvSpPr/>
          <p:nvPr/>
        </p:nvSpPr>
        <p:spPr>
          <a:xfrm>
            <a:off x="-283857" y="4785846"/>
            <a:ext cx="3929984" cy="584775"/>
          </a:xfrm>
          <a:prstGeom prst="rect">
            <a:avLst/>
          </a:prstGeom>
        </p:spPr>
        <p:txBody>
          <a:bodyPr wrap="square">
            <a:spAutoFit/>
          </a:bodyPr>
          <a:lstStyle/>
          <a:p>
            <a:pPr algn="ctr"/>
            <a:r>
              <a:rPr lang="en-US" sz="3200" dirty="0" smtClean="0">
                <a:ln w="0"/>
                <a:effectLst>
                  <a:outerShdw blurRad="38100" dist="19050" dir="2700000" algn="tl" rotWithShape="0">
                    <a:schemeClr val="dk1">
                      <a:alpha val="40000"/>
                    </a:schemeClr>
                  </a:outerShdw>
                </a:effectLst>
                <a:latin typeface="Brush Script MT" panose="03060802040406070304" pitchFamily="66" charset="0"/>
              </a:rPr>
              <a:t>Classroom Guidelines</a:t>
            </a:r>
            <a:endParaRPr lang="en-US" sz="3200" dirty="0">
              <a:ln w="0"/>
              <a:effectLst>
                <a:outerShdw blurRad="38100" dist="19050" dir="2700000" algn="tl" rotWithShape="0">
                  <a:schemeClr val="dk1">
                    <a:alpha val="40000"/>
                  </a:schemeClr>
                </a:outerShdw>
              </a:effectLst>
              <a:latin typeface="Brush Script MT" panose="03060802040406070304" pitchFamily="66" charset="0"/>
            </a:endParaRPr>
          </a:p>
        </p:txBody>
      </p:sp>
    </p:spTree>
    <p:extLst>
      <p:ext uri="{BB962C8B-B14F-4D97-AF65-F5344CB8AC3E}">
        <p14:creationId xmlns:p14="http://schemas.microsoft.com/office/powerpoint/2010/main" val="3074063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505</TotalTime>
  <Words>277</Words>
  <Application>Microsoft Office PowerPoint</Application>
  <PresentationFormat>Letter Paper (8.5x11 in)</PresentationFormat>
  <Paragraphs>66</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Algerian</vt:lpstr>
      <vt:lpstr>Arial</vt:lpstr>
      <vt:lpstr>Britannic Bold</vt:lpstr>
      <vt:lpstr>Brush Script MT</vt:lpstr>
      <vt:lpstr>Calibri</vt:lpstr>
      <vt:lpstr>cookies&amp;milk regular</vt:lpstr>
      <vt:lpstr>Impact</vt:lpstr>
      <vt:lpstr>Malam</vt:lpstr>
      <vt:lpstr>Wild Creatures Sample</vt:lpstr>
      <vt:lpstr>Default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Ashley Krei</cp:lastModifiedBy>
  <cp:revision>37</cp:revision>
  <cp:lastPrinted>2017-06-20T01:34:32Z</cp:lastPrinted>
  <dcterms:created xsi:type="dcterms:W3CDTF">2017-01-22T18:13:46Z</dcterms:created>
  <dcterms:modified xsi:type="dcterms:W3CDTF">2017-08-08T19:54:01Z</dcterms:modified>
</cp:coreProperties>
</file>